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ation.pravo.gov.ru/Document/View/0001202107050027" TargetMode="External"/><Relationship Id="rId2" Type="http://schemas.openxmlformats.org/officeDocument/2006/relationships/hyperlink" Target="http://publication.pravo.gov.ru/Document/View/000120210705002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3200400"/>
            <a:ext cx="8686800" cy="1470025"/>
          </a:xfrm>
        </p:spPr>
        <p:txBody>
          <a:bodyPr>
            <a:noAutofit/>
          </a:bodyPr>
          <a:lstStyle/>
          <a:p>
            <a:r>
              <a:rPr lang="ru-RU" sz="5400" b="1" smtClean="0"/>
              <a:t>ФГОС 2021: </a:t>
            </a:r>
            <a:r>
              <a:rPr lang="ru-RU" sz="5400" b="1" dirty="0" smtClean="0"/>
              <a:t>изменения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7800" y="4800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О переходе на обучение по федеральным государственным образовательным  стандартам третьего поколения с 01.09.2022 года – Официальный сайт  муниципального общеобразовательного учреждения &amp;quot;Средняя школа № 55 &amp;quot;Долина  знаний&amp;quot; Советского района Волгограда&amp;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0"/>
            <a:ext cx="702945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Закреплена вариативность содержания программ</a:t>
            </a:r>
            <a:endParaRPr lang="ru-RU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04800" y="3124200"/>
          <a:ext cx="8382000" cy="2347976"/>
        </p:xfrm>
        <a:graphic>
          <a:graphicData uri="http://schemas.openxmlformats.org/drawingml/2006/table">
            <a:tbl>
              <a:tblPr/>
              <a:tblGrid>
                <a:gridCol w="41905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1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Положительные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Отрицательные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Требование вариативности дает школе достаточную свободу выбирать, как именно формировать программы. Учителя смогут преподавать предметы так, как считают нужным и подходящим для конкретных классов, в рамках требований к предметным результатам.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Увеличение объема документов для педагогов.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04800" y="1447800"/>
            <a:ext cx="838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Содержание ООП НОО и ООО должно быть вариативным, школы больше должны ориентироваться на различные потребности учеников и предлагать им различные варианты программ в рамках одного уровня образования.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Исключение из списка обязательных предметов второго иностранного языка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60363" algn="just">
              <a:buNone/>
            </a:pPr>
            <a:r>
              <a:rPr lang="ru-RU" sz="2400" dirty="0" smtClean="0"/>
              <a:t>На уровне ООО школы получили право учитывать свои ресурсы и пожелания родителей, чтобы вводить второй иностранный язык. Разработчики новой редакции ФГОС ООО исключили этот предмет из списка обязательных.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Увеличение требований к материально-технической базе</a:t>
            </a:r>
            <a:r>
              <a:rPr lang="ru-RU" sz="3600" b="1" dirty="0" smtClean="0"/>
              <a:t>	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60363" algn="just">
              <a:buNone/>
            </a:pPr>
            <a:r>
              <a:rPr lang="ru-RU" sz="2400" dirty="0" smtClean="0"/>
              <a:t>Внедрение стандартов способствует повышению расходов школ на материально-техническое обеспечение в целях обеспечения условий для получения образования согласно новому ФГОС.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6388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Новые стандарты начнут действовать с 1 сентября 2022 года</a:t>
            </a: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Полный переход начальной школы на новые стандарты завершится в 2025/26, а основной школы – в 2026/27 учебном году.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r>
              <a:rPr lang="ru-RU" sz="2400" dirty="0" smtClean="0">
                <a:solidFill>
                  <a:srgbClr val="FF0000"/>
                </a:solidFill>
              </a:rPr>
              <a:t>НОО</a:t>
            </a:r>
            <a:r>
              <a:rPr lang="ru-RU" sz="2400" dirty="0" smtClean="0"/>
              <a:t> </a:t>
            </a:r>
            <a:r>
              <a:rPr lang="ru-RU" sz="1500" dirty="0" smtClean="0"/>
              <a:t>Приказ Министерства просвещения Российской Федерации от 31.05.2021 № 286 "Об утверждении федерального государственного образовательного стандарта начального общего образования« (Зарегистрирован 05.07.2021 № 64100)</a:t>
            </a:r>
          </a:p>
          <a:p>
            <a:pPr indent="17463">
              <a:buNone/>
            </a:pPr>
            <a:r>
              <a:rPr lang="en-US" sz="1800" dirty="0" smtClean="0">
                <a:hlinkClick r:id="rId2"/>
              </a:rPr>
              <a:t>http://publication.pravo.gov.ru/Document/View/0001202107050028</a:t>
            </a:r>
            <a:r>
              <a:rPr lang="ru-RU" sz="1800" dirty="0" smtClean="0"/>
              <a:t>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ООО</a:t>
            </a:r>
            <a:r>
              <a:rPr lang="ru-RU" sz="2400" dirty="0" smtClean="0"/>
              <a:t> </a:t>
            </a:r>
            <a:r>
              <a:rPr lang="ru-RU" sz="1500" dirty="0" smtClean="0"/>
              <a:t>Приказ Министерства просвещения Российской Федерации от 31.05.2021 № 287 "Об утверждении федерального государственного образовательного стандарта основного общего образования« (Зарегистрирован 05.07.2021 № 64101)</a:t>
            </a:r>
          </a:p>
          <a:p>
            <a:pPr indent="17463">
              <a:buNone/>
            </a:pPr>
            <a:r>
              <a:rPr lang="en-US" sz="1800" dirty="0" smtClean="0">
                <a:hlinkClick r:id="rId3"/>
              </a:rPr>
              <a:t>http://publication.pravo.gov.ru/Document/View/0001202107050027</a:t>
            </a:r>
            <a:r>
              <a:rPr lang="ru-RU" sz="1800" dirty="0" smtClean="0"/>
              <a:t> </a:t>
            </a:r>
            <a:endParaRPr lang="ru-RU" sz="2400" dirty="0"/>
          </a:p>
        </p:txBody>
      </p:sp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685800" y="3429000"/>
            <a:ext cx="78486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Основные изменения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Конкретизация требований к предметным результатам;</a:t>
            </a:r>
            <a:endParaRPr lang="ru-RU" dirty="0" smtClean="0"/>
          </a:p>
          <a:p>
            <a:r>
              <a:rPr lang="ru-RU" b="1" dirty="0" smtClean="0"/>
              <a:t>Прописаны критерии </a:t>
            </a:r>
            <a:r>
              <a:rPr lang="ru-RU" b="1" dirty="0" err="1" smtClean="0"/>
              <a:t>сформированности</a:t>
            </a:r>
            <a:r>
              <a:rPr lang="ru-RU" b="1" dirty="0" smtClean="0"/>
              <a:t> УУД и достижения личностных результатов;</a:t>
            </a:r>
            <a:endParaRPr lang="ru-RU" dirty="0" smtClean="0"/>
          </a:p>
          <a:p>
            <a:r>
              <a:rPr lang="ru-RU" b="1" dirty="0" smtClean="0"/>
              <a:t>Объем аудиторной нагрузки;</a:t>
            </a:r>
            <a:endParaRPr lang="ru-RU" dirty="0" smtClean="0"/>
          </a:p>
          <a:p>
            <a:r>
              <a:rPr lang="ru-RU" b="1" dirty="0" smtClean="0"/>
              <a:t>Новые требования к рабочим программам;</a:t>
            </a:r>
            <a:endParaRPr lang="ru-RU" dirty="0" smtClean="0"/>
          </a:p>
          <a:p>
            <a:r>
              <a:rPr lang="ru-RU" b="1" dirty="0" smtClean="0"/>
              <a:t>Закреплена вариативность содержания программ;</a:t>
            </a:r>
          </a:p>
          <a:p>
            <a:r>
              <a:rPr lang="ru-RU" b="1" dirty="0" smtClean="0"/>
              <a:t>Исключение из списка обязательных предметов второго иностранного языка;</a:t>
            </a:r>
          </a:p>
          <a:p>
            <a:r>
              <a:rPr lang="ru-RU" b="1" dirty="0" smtClean="0"/>
              <a:t>Увеличение требований к материально-технической базе.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Конкретизировали требования к предметным результатам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4800" y="1904205"/>
          <a:ext cx="8382000" cy="4696588"/>
        </p:xfrm>
        <a:graphic>
          <a:graphicData uri="http://schemas.openxmlformats.org/drawingml/2006/table">
            <a:tbl>
              <a:tblPr/>
              <a:tblGrid>
                <a:gridCol w="4190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1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5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Положительные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Отрицательные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98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Calibri"/>
                          <a:ea typeface="Calibri"/>
                          <a:cs typeface="Times New Roman"/>
                        </a:rPr>
                        <a:t>Появилось конкретное содержание по каждой предметной области, в том числе модулей ОРКСЭ на уровне НОО (п. 43.3 ФГОС ООО, утв. приказом Минпросвещения от 31.05.2021 № 287). Это делает стандарты понятными для педагогов, родителей и школьников, а также позволяет выстроить единую цепочку «программа – учебник – уроки – итоговая аттестация».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Жесткая фиксация предметного содержания образования прошла в ущерб развитию проектной деятельности, </a:t>
                      </a:r>
                      <a:r>
                        <a:rPr lang="ru-RU" sz="1600" dirty="0" err="1">
                          <a:latin typeface="Calibri"/>
                          <a:ea typeface="Calibri"/>
                          <a:cs typeface="Times New Roman"/>
                        </a:rPr>
                        <a:t>межпредметных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1600" dirty="0" err="1">
                          <a:latin typeface="Calibri"/>
                          <a:ea typeface="Calibri"/>
                          <a:cs typeface="Times New Roman"/>
                        </a:rPr>
                        <a:t>метапредметных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 навыков XXI века, сквозных, междисциплинарных технологий, включая умение учиться. И это несмотря на то, что большое внимание уделено формированию и развитию гибких навыков учеников.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87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Предметные результаты в новых ФГОС нечетко </a:t>
                      </a:r>
                      <a:r>
                        <a:rPr lang="ru-RU" sz="1600" dirty="0" err="1">
                          <a:latin typeface="Calibri"/>
                          <a:ea typeface="Calibri"/>
                          <a:cs typeface="Times New Roman"/>
                        </a:rPr>
                        <a:t>коррелируют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 с требованиями концепций преподавания физики, астрономии, химии, истории России. Учителям придется лавировать между требованиями и перестраивать рабочие программы, чтобы одновременно учесть все их.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Критерии </a:t>
            </a:r>
            <a:r>
              <a:rPr lang="ru-RU" sz="3600" b="1" dirty="0" err="1" smtClean="0">
                <a:solidFill>
                  <a:srgbClr val="0070C0"/>
                </a:solidFill>
              </a:rPr>
              <a:t>сформированности</a:t>
            </a:r>
            <a:r>
              <a:rPr lang="ru-RU" sz="3600" b="1" dirty="0" smtClean="0">
                <a:solidFill>
                  <a:srgbClr val="0070C0"/>
                </a:solidFill>
              </a:rPr>
              <a:t> УУД и достижения личностных результатов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mtClean="0"/>
              <a:t>Личностные результаты:</a:t>
            </a:r>
            <a:endParaRPr lang="ru-RU" dirty="0" smtClean="0"/>
          </a:p>
          <a:p>
            <a:pPr lvl="0"/>
            <a:r>
              <a:rPr lang="ru-RU" dirty="0" smtClean="0"/>
              <a:t>гражданско-патриотическое;</a:t>
            </a:r>
          </a:p>
          <a:p>
            <a:pPr lvl="0"/>
            <a:r>
              <a:rPr lang="ru-RU" dirty="0" smtClean="0"/>
              <a:t>духовно-нравственное;</a:t>
            </a:r>
          </a:p>
          <a:p>
            <a:pPr lvl="0"/>
            <a:r>
              <a:rPr lang="ru-RU" dirty="0" smtClean="0"/>
              <a:t>эстетическое;</a:t>
            </a:r>
          </a:p>
          <a:p>
            <a:pPr lvl="0"/>
            <a:r>
              <a:rPr lang="ru-RU" dirty="0" smtClean="0"/>
              <a:t>физическое воспитание, формирование культуры здоровья и эмоционального благополучия;</a:t>
            </a:r>
          </a:p>
          <a:p>
            <a:pPr lvl="0"/>
            <a:r>
              <a:rPr lang="ru-RU" dirty="0" smtClean="0"/>
              <a:t>трудовое;</a:t>
            </a:r>
          </a:p>
          <a:p>
            <a:pPr lvl="0"/>
            <a:r>
              <a:rPr lang="ru-RU" dirty="0" smtClean="0"/>
              <a:t>экологическое;</a:t>
            </a:r>
          </a:p>
          <a:p>
            <a:pPr lvl="0"/>
            <a:r>
              <a:rPr lang="ru-RU" dirty="0" smtClean="0"/>
              <a:t>ценность научного познания.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Критерии </a:t>
            </a:r>
            <a:r>
              <a:rPr lang="ru-RU" sz="3600" b="1" dirty="0" err="1" smtClean="0">
                <a:solidFill>
                  <a:srgbClr val="0070C0"/>
                </a:solidFill>
              </a:rPr>
              <a:t>сформированности</a:t>
            </a:r>
            <a:r>
              <a:rPr lang="ru-RU" sz="3600" b="1" dirty="0" smtClean="0">
                <a:solidFill>
                  <a:srgbClr val="0070C0"/>
                </a:solidFill>
              </a:rPr>
              <a:t> УУД и достижения личностных результатов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err="1" smtClean="0"/>
              <a:t>Метапредметные</a:t>
            </a:r>
            <a:r>
              <a:rPr lang="ru-RU" dirty="0" smtClean="0"/>
              <a:t> результаты:</a:t>
            </a:r>
          </a:p>
          <a:p>
            <a:pPr lvl="0"/>
            <a:r>
              <a:rPr lang="ru-RU" dirty="0" smtClean="0"/>
              <a:t>овладение универсальными учебными познавательными действиями – базовые логические, базовые исследовательские, работа с информацией;</a:t>
            </a:r>
          </a:p>
          <a:p>
            <a:pPr lvl="0"/>
            <a:r>
              <a:rPr lang="ru-RU" dirty="0" smtClean="0"/>
              <a:t>овладение универсальными учебными коммуникативными действиями – общение, совместная деятельность;</a:t>
            </a:r>
          </a:p>
          <a:p>
            <a:pPr lvl="0"/>
            <a:r>
              <a:rPr lang="ru-RU" dirty="0" smtClean="0"/>
              <a:t>овладение универсальными учебными регулятивными действиями – самоорганизация, самоконтроль.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Критерии </a:t>
            </a:r>
            <a:r>
              <a:rPr lang="ru-RU" sz="3600" b="1" dirty="0" err="1" smtClean="0">
                <a:solidFill>
                  <a:srgbClr val="0070C0"/>
                </a:solidFill>
              </a:rPr>
              <a:t>сформированности</a:t>
            </a:r>
            <a:r>
              <a:rPr lang="ru-RU" sz="3600" b="1" dirty="0" smtClean="0">
                <a:solidFill>
                  <a:srgbClr val="0070C0"/>
                </a:solidFill>
              </a:rPr>
              <a:t> УУД и достижения личностных результатов</a:t>
            </a:r>
            <a:endParaRPr lang="ru-RU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38200" y="1905000"/>
          <a:ext cx="7543800" cy="2641473"/>
        </p:xfrm>
        <a:graphic>
          <a:graphicData uri="http://schemas.openxmlformats.org/drawingml/2006/table">
            <a:tbl>
              <a:tblPr/>
              <a:tblGrid>
                <a:gridCol w="3771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2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Положительные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Отрицательные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В противовес обобщенному описанию личностных и метапредметных результатов, каждое из выделенных УУД содержит критерии их сформированности. Конкретные формулировки прописаны прямо в тексте стандарта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Объем аудиторной нагрузки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04801" y="1752600"/>
          <a:ext cx="8372474" cy="2296098"/>
        </p:xfrm>
        <a:graphic>
          <a:graphicData uri="http://schemas.openxmlformats.org/drawingml/2006/table">
            <a:tbl>
              <a:tblPr/>
              <a:tblGrid>
                <a:gridCol w="2438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9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4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47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47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Стандарт/Показатель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ФГОС НОО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ФГОС ООО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Было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Стало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Было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Стало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Минимальное количество часов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2904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2954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5267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5058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Максимальное количество часов</a:t>
                      </a:r>
                      <a:endParaRPr lang="ru-RU" sz="2400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3345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5549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 Уфе обсуждается внедрение ФГОС | Уфимская городская электронная газета  &amp;quot;Уфавед&amp;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8135"/>
            <a:ext cx="1828800" cy="12398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Новые требования к рабочим программам</a:t>
            </a:r>
            <a:endParaRPr lang="ru-RU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62000" y="1371600"/>
          <a:ext cx="8153400" cy="5202278"/>
        </p:xfrm>
        <a:graphic>
          <a:graphicData uri="http://schemas.openxmlformats.org/drawingml/2006/table">
            <a:tbl>
              <a:tblPr/>
              <a:tblGrid>
                <a:gridCol w="271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63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Критерий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Старый ФГОС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Новый ФГОС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5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Виды программ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Рабочие программы учебных предметов и курсов, в том числе и внеурочной деятельности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Рабочие программы учебных предметов, учебных курсов, в том числе и внеурочной деятельности, учебных модулей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52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Структура рабочих программ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Различается для рабочих программ учебных предметов, курсов и курсов внеурочной деятельности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Одинаковая для всех рабочих программ, в том числе и программ внеурочной деятельности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78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Тематическое планирование рабочих программ учебных предметов, курсов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С учетом рабочей программы воспитания с указанием количества часов, отводимых на освоение каждой темы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С указанием количества академических часов, отводимых на освоение каждой темы, возможности использования по этой теме ЭОР и ЦОР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9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Тематическое планирование рабочих программ курсов внеурочной деятельности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С учетом рабочей программы воспитания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9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Учет рабочей программы воспитания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Только в разделе «Тематическое планирование»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Во всех разделах рабочей программы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52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Особенности рабочей программы курса внеурочной деятельности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В содержании программы должны быть указаны формы организации и виды деятельности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В программе должны быть указаны формы проведения занятий</a:t>
                      </a:r>
                    </a:p>
                  </a:txBody>
                  <a:tcPr marL="59757" marR="59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654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ФГОС 2021: изменения</vt:lpstr>
      <vt:lpstr>Презентация PowerPoint</vt:lpstr>
      <vt:lpstr>Основные изменения</vt:lpstr>
      <vt:lpstr>Конкретизировали требования к предметным результатам</vt:lpstr>
      <vt:lpstr>Критерии сформированности УУД и достижения личностных результатов</vt:lpstr>
      <vt:lpstr>Критерии сформированности УУД и достижения личностных результатов</vt:lpstr>
      <vt:lpstr>Критерии сформированности УУД и достижения личностных результатов</vt:lpstr>
      <vt:lpstr>Объем аудиторной нагрузки</vt:lpstr>
      <vt:lpstr>Новые требования к рабочим программам</vt:lpstr>
      <vt:lpstr>Закреплена вариативность содержания программ</vt:lpstr>
      <vt:lpstr>Исключение из списка обязательных предметов второго иностранного языка</vt:lpstr>
      <vt:lpstr>Увеличение требований к материально-технической базе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 2021-2022: изменения</dc:title>
  <dc:creator>Алёна</dc:creator>
  <cp:lastModifiedBy>Пользователь Windows</cp:lastModifiedBy>
  <cp:revision>15</cp:revision>
  <dcterms:created xsi:type="dcterms:W3CDTF">2022-02-02T15:40:34Z</dcterms:created>
  <dcterms:modified xsi:type="dcterms:W3CDTF">2022-02-07T04:41:34Z</dcterms:modified>
</cp:coreProperties>
</file>